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65" r:id="rId2"/>
    <p:sldId id="283" r:id="rId3"/>
    <p:sldId id="284" r:id="rId4"/>
    <p:sldId id="285" r:id="rId5"/>
    <p:sldId id="286" r:id="rId6"/>
    <p:sldId id="287" r:id="rId7"/>
    <p:sldId id="291" r:id="rId8"/>
    <p:sldId id="290" r:id="rId9"/>
    <p:sldId id="292" r:id="rId10"/>
    <p:sldId id="298" r:id="rId11"/>
  </p:sldIdLst>
  <p:sldSz cx="12188825" cy="6858000"/>
  <p:notesSz cx="9309100" cy="7023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2912EAC1-7E8C-401B-A66B-3B4E486022B7}">
          <p14:sldIdLst>
            <p14:sldId id="265"/>
            <p14:sldId id="283"/>
            <p14:sldId id="284"/>
            <p14:sldId id="285"/>
            <p14:sldId id="286"/>
            <p14:sldId id="287"/>
            <p14:sldId id="288"/>
            <p14:sldId id="291"/>
            <p14:sldId id="290"/>
            <p14:sldId id="292"/>
            <p14:sldId id="298"/>
            <p14:sldId id="301"/>
          </p14:sldIdLst>
        </p14:section>
        <p14:section name="Раздел без заголовка" id="{EFDDF50C-AD5A-4B1F-98F3-724910AB5C93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141">
          <p15:clr>
            <a:srgbClr val="A4A3A4"/>
          </p15:clr>
        </p15:guide>
        <p15:guide id="2" orient="horz" pos="3899">
          <p15:clr>
            <a:srgbClr val="A4A3A4"/>
          </p15:clr>
        </p15:guide>
        <p15:guide id="3" orient="horz" pos="1156">
          <p15:clr>
            <a:srgbClr val="A4A3A4"/>
          </p15:clr>
        </p15:guide>
        <p15:guide id="4" orient="horz" pos="2544">
          <p15:clr>
            <a:srgbClr val="A4A3A4"/>
          </p15:clr>
        </p15:guide>
        <p15:guide id="5" orient="horz" pos="1014">
          <p15:clr>
            <a:srgbClr val="A4A3A4"/>
          </p15:clr>
        </p15:guide>
        <p15:guide id="6" orient="horz" pos="384">
          <p15:clr>
            <a:srgbClr val="A4A3A4"/>
          </p15:clr>
        </p15:guide>
        <p15:guide id="7" orient="horz" pos="3312">
          <p15:clr>
            <a:srgbClr val="A4A3A4"/>
          </p15:clr>
        </p15:guide>
        <p15:guide id="8" pos="3839">
          <p15:clr>
            <a:srgbClr val="A4A3A4"/>
          </p15:clr>
        </p15:guide>
        <p15:guide id="9" pos="959">
          <p15:clr>
            <a:srgbClr val="A4A3A4"/>
          </p15:clr>
        </p15:guide>
        <p15:guide id="10" pos="6694">
          <p15:clr>
            <a:srgbClr val="A4A3A4"/>
          </p15:clr>
        </p15:guide>
        <p15:guide id="11" pos="527">
          <p15:clr>
            <a:srgbClr val="A4A3A4"/>
          </p15:clr>
        </p15:guide>
        <p15:guide id="12" pos="7188">
          <p15:clr>
            <a:srgbClr val="A4A3A4"/>
          </p15:clr>
        </p15:guide>
        <p15:guide id="13" pos="4127">
          <p15:clr>
            <a:srgbClr val="A4A3A4"/>
          </p15:clr>
        </p15:guide>
        <p15:guide id="14" pos="4415">
          <p15:clr>
            <a:srgbClr val="A4A3A4"/>
          </p15:clr>
        </p15:guide>
        <p15:guide id="15" pos="2726">
          <p15:clr>
            <a:srgbClr val="A4A3A4"/>
          </p15:clr>
        </p15:guide>
        <p15:guide id="16" pos="383">
          <p15:clr>
            <a:srgbClr val="A4A3A4"/>
          </p15:clr>
        </p15:guide>
        <p15:guide id="17" pos="7295">
          <p15:clr>
            <a:srgbClr val="A4A3A4"/>
          </p15:clr>
        </p15:guide>
        <p15:guide id="18" pos="532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192">
          <p15:clr>
            <a:srgbClr val="A4A3A4"/>
          </p15:clr>
        </p15:guide>
        <p15:guide id="2" pos="293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21E4AEA4-8DFA-4A89-87EB-49C32662AFE0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29" autoAdjust="0"/>
  </p:normalViewPr>
  <p:slideViewPr>
    <p:cSldViewPr showGuides="1">
      <p:cViewPr varScale="1">
        <p:scale>
          <a:sx n="73" d="100"/>
          <a:sy n="73" d="100"/>
        </p:scale>
        <p:origin x="-624" y="-102"/>
      </p:cViewPr>
      <p:guideLst>
        <p:guide orient="horz" pos="2141"/>
        <p:guide orient="horz" pos="3899"/>
        <p:guide orient="horz" pos="1156"/>
        <p:guide orient="horz" pos="2544"/>
        <p:guide orient="horz" pos="1014"/>
        <p:guide orient="horz" pos="384"/>
        <p:guide orient="horz" pos="3312"/>
        <p:guide pos="3839"/>
        <p:guide pos="959"/>
        <p:guide pos="6694"/>
        <p:guide pos="527"/>
        <p:guide pos="7188"/>
        <p:guide pos="4127"/>
        <p:guide pos="4415"/>
        <p:guide pos="2726"/>
        <p:guide pos="383"/>
        <p:guide pos="7295"/>
        <p:guide pos="532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1734" y="72"/>
      </p:cViewPr>
      <p:guideLst>
        <p:guide orient="horz" pos="2192"/>
        <p:guide pos="2932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739FF845-BB4A-479D-8C06-522C1DBAB2F9}" type="datetimeFigureOut">
              <a:rPr lang="ru-RU"/>
              <a:pPr/>
              <a:t>09.01.2026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C4FD142E-5B44-489E-8F73-9E67242E680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ru-RU"/>
              <a:pPr/>
              <a:t>09.01.2026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14575" y="527050"/>
            <a:ext cx="4679950" cy="26336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30910" y="3335972"/>
            <a:ext cx="7447280" cy="31603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 panose="02040503050406030204"/>
                <a:ea typeface="+mn-ea"/>
                <a:cs typeface="+mn-cs"/>
              </a:rPr>
              <a:pPr algn="r" defTabSz="914400">
                <a:buNone/>
              </a:pPr>
              <a:t>1</a:t>
            </a:fld>
            <a:endParaRPr lang="en-US" sz="1200" b="0" i="0">
              <a:latin typeface="Cambria" panose="02040503050406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2414" y="1600201"/>
            <a:ext cx="9144000" cy="2971799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2412" y="4724400"/>
            <a:ext cx="9144001" cy="990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 cap="none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09.01.2026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ра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09.01.2026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вертикаль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09.01.2026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09.01.2026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09.01.2026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2" y="609600"/>
            <a:ext cx="80756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09.01.2026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альтернати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80756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09.01.2026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" y="609600"/>
            <a:ext cx="8075611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09.01.2026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альтернати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4" y="609600"/>
            <a:ext cx="8075611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0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09.01.2026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ять изобра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Рисунок 2"/>
          <p:cNvSpPr>
            <a:spLocks noGrp="1"/>
          </p:cNvSpPr>
          <p:nvPr>
            <p:ph type="pic" idx="14"/>
          </p:nvPr>
        </p:nvSpPr>
        <p:spPr>
          <a:xfrm>
            <a:off x="0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09.01.2026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дно 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64" y="609600"/>
            <a:ext cx="1218895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09.01.2026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Вертикальное изображение титульного слай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/>
          <p:cNvSpPr>
            <a:spLocks noGrp="1"/>
          </p:cNvSpPr>
          <p:nvPr>
            <p:ph type="pic" sz="quarter" idx="10"/>
          </p:nvPr>
        </p:nvSpPr>
        <p:spPr>
          <a:xfrm>
            <a:off x="0" y="609600"/>
            <a:ext cx="70088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7237411" y="1600200"/>
            <a:ext cx="4343402" cy="3733800"/>
          </a:xfrm>
        </p:spPr>
        <p:txBody>
          <a:bodyPr anchor="t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 dirty="0" smtClean="0"/>
              <a:t>Щелкните, чтобы ввести имя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37411" y="5562600"/>
            <a:ext cx="4343401" cy="762000"/>
          </a:xfrm>
        </p:spPr>
        <p:txBody>
          <a:bodyPr anchor="b">
            <a:norm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800" cap="none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 hasCustomPrompt="1"/>
          </p:nvPr>
        </p:nvSpPr>
        <p:spPr>
          <a:xfrm>
            <a:off x="7237411" y="533400"/>
            <a:ext cx="4343402" cy="838200"/>
          </a:xfrm>
        </p:spPr>
        <p:txBody>
          <a:bodyPr anchor="ctr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4800" b="0" baseline="0">
                <a:solidFill>
                  <a:schemeClr val="accent2"/>
                </a:solidFill>
              </a:defRPr>
            </a:lvl1pPr>
            <a:lvl2pPr marL="0" indent="0" algn="r">
              <a:buNone/>
              <a:defRPr sz="5400" b="0" baseline="0">
                <a:solidFill>
                  <a:schemeClr val="bg1"/>
                </a:solidFill>
              </a:defRPr>
            </a:lvl2pPr>
            <a:lvl3pPr marL="0" indent="0" algn="r">
              <a:buNone/>
              <a:defRPr sz="5400" b="0" baseline="0">
                <a:solidFill>
                  <a:schemeClr val="bg1"/>
                </a:solidFill>
              </a:defRPr>
            </a:lvl3pPr>
            <a:lvl4pPr marL="0" indent="0" algn="r">
              <a:buNone/>
              <a:defRPr sz="5400" b="0" baseline="0">
                <a:solidFill>
                  <a:schemeClr val="bg1"/>
                </a:solidFill>
              </a:defRPr>
            </a:lvl4pPr>
            <a:lvl5pPr marL="0" indent="0" algn="r">
              <a:buNone/>
              <a:defRPr sz="54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noProof="0" dirty="0" smtClean="0"/>
              <a:t>Год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09.01.2026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09.01.2026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4" y="2514600"/>
            <a:ext cx="9144000" cy="2895600"/>
          </a:xfrm>
        </p:spPr>
        <p:txBody>
          <a:bodyPr anchor="b">
            <a:normAutofit/>
          </a:bodyPr>
          <a:lstStyle>
            <a:lvl1pPr algn="l">
              <a:defRPr sz="4800" b="0" cap="none" baseline="0"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3" y="1257300"/>
            <a:ext cx="9144000" cy="1143000"/>
          </a:xfrm>
        </p:spPr>
        <p:txBody>
          <a:bodyPr anchor="t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09.01.2026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2" cy="1219200"/>
          </a:xfrm>
        </p:spPr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22412" y="1828800"/>
            <a:ext cx="4419599" cy="4419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46814" y="1828800"/>
            <a:ext cx="4419600" cy="4419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09.01.2026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2" cy="1219200"/>
          </a:xfrm>
        </p:spPr>
        <p:txBody>
          <a:bodyPr/>
          <a:lstStyle>
            <a:lvl1pPr>
              <a:defRPr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2" y="1828800"/>
            <a:ext cx="4416552" cy="838200"/>
          </a:xfrm>
        </p:spPr>
        <p:txBody>
          <a:bodyPr anchor="ctr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b="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2412" y="2743200"/>
            <a:ext cx="4416552" cy="3505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49862" y="1828800"/>
            <a:ext cx="4416552" cy="838200"/>
          </a:xfrm>
        </p:spPr>
        <p:txBody>
          <a:bodyPr anchor="ctr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b="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49862" y="2743200"/>
            <a:ext cx="4416552" cy="3505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09.01.2026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09.01.2026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09.01.2026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1613" y="762000"/>
            <a:ext cx="5029200" cy="2667000"/>
          </a:xfrm>
        </p:spPr>
        <p:txBody>
          <a:bodyPr anchor="b">
            <a:noAutofit/>
          </a:bodyPr>
          <a:lstStyle>
            <a:lvl1pPr algn="l">
              <a:lnSpc>
                <a:spcPct val="85000"/>
              </a:lnSpc>
              <a:defRPr sz="3200" b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4795" y="609600"/>
            <a:ext cx="5473580" cy="5638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 baseline="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3" y="3581400"/>
            <a:ext cx="5029200" cy="24384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09.01.2026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64" y="609600"/>
            <a:ext cx="604653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1614" y="762000"/>
            <a:ext cx="5029200" cy="26670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4" y="3581400"/>
            <a:ext cx="5029200" cy="24384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09.01.2026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09.01.2026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2412" y="609600"/>
            <a:ext cx="1524001" cy="5638800"/>
          </a:xfrm>
        </p:spPr>
        <p:txBody>
          <a:bodyPr vert="eaVert"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2412" y="609600"/>
            <a:ext cx="7391399" cy="56388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09.01.2026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Ле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807561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661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5661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09.01.2026</a:t>
            </a:fld>
            <a:endParaRPr lang="ru-RU" noProof="0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а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3" y="609600"/>
            <a:ext cx="807561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09.01.2026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Четыре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63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4109756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09.01.2026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Четыре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05592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09.01.2026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Шесть изобра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Рисунок 2"/>
          <p:cNvSpPr>
            <a:spLocks noGrp="1"/>
          </p:cNvSpPr>
          <p:nvPr>
            <p:ph type="pic" idx="14"/>
          </p:nvPr>
        </p:nvSpPr>
        <p:spPr>
          <a:xfrm>
            <a:off x="0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05592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09.01.2026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Левое изображение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1" y="608076"/>
            <a:ext cx="6035040" cy="5641848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3" y="1828800"/>
            <a:ext cx="5029200" cy="4038600"/>
          </a:xfrm>
        </p:spPr>
        <p:txBody>
          <a:bodyPr anchor="ctr">
            <a:normAutofit/>
          </a:bodyPr>
          <a:lstStyle>
            <a:lvl1pPr marL="128270" indent="-128270">
              <a:lnSpc>
                <a:spcPct val="110000"/>
              </a:lnSpc>
              <a:spcBef>
                <a:spcPts val="1800"/>
              </a:spcBef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09.01.2026</a:t>
            </a:fld>
            <a:endParaRPr lang="ru-RU" noProof="0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авое изображение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013" y="1828800"/>
            <a:ext cx="5029200" cy="4038600"/>
          </a:xfrm>
        </p:spPr>
        <p:txBody>
          <a:bodyPr anchor="ctr">
            <a:normAutofit/>
          </a:bodyPr>
          <a:lstStyle>
            <a:lvl1pPr marL="128270" indent="-128270">
              <a:lnSpc>
                <a:spcPct val="110000"/>
              </a:lnSpc>
              <a:spcBef>
                <a:spcPts val="1800"/>
              </a:spcBef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09.01.2026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2" y="381000"/>
            <a:ext cx="91440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noProof="0" dirty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2" y="1828800"/>
            <a:ext cx="9144002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770812" y="6400800"/>
            <a:ext cx="154865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41C87-7AD9-4845-A077-840E4A0F3F06}" type="datetimeFigureOut">
              <a:rPr lang="ru-RU" noProof="0" smtClean="0"/>
              <a:pPr/>
              <a:t>09.01.2026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522412" y="6400800"/>
            <a:ext cx="5954834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599612" y="6400800"/>
            <a:ext cx="1066802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4155" indent="-224155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75615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04215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5123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7983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2621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5481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901825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425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jpeg"/><Relationship Id="rId5" Type="http://schemas.openxmlformats.org/officeDocument/2006/relationships/image" Target="../media/image5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998068" y="2564904"/>
            <a:ext cx="6264696" cy="1036712"/>
          </a:xfrm>
        </p:spPr>
        <p:txBody>
          <a:bodyPr>
            <a:normAutofit fontScale="90000"/>
          </a:bodyPr>
          <a:lstStyle/>
          <a:p>
            <a:pPr algn="ctr" defTabSz="914400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Cambria" panose="02040503050406030204"/>
              </a:rPr>
              <a:t>Старшая </a:t>
            </a:r>
            <a:r>
              <a:rPr lang="ru-RU" sz="3600" b="0" i="0" dirty="0" smtClean="0">
                <a:solidFill>
                  <a:schemeClr val="tx1"/>
                </a:solidFill>
                <a:latin typeface="Cambria" panose="02040503050406030204"/>
                <a:ea typeface="+mj-ea"/>
                <a:cs typeface="+mj-cs"/>
              </a:rPr>
              <a:t> группа, </a:t>
            </a:r>
            <a:br>
              <a:rPr lang="ru-RU" sz="3600" b="0" i="0" dirty="0" smtClean="0">
                <a:solidFill>
                  <a:schemeClr val="tx1"/>
                </a:solidFill>
                <a:latin typeface="Cambria" panose="02040503050406030204"/>
                <a:ea typeface="+mj-ea"/>
                <a:cs typeface="+mj-cs"/>
              </a:rPr>
            </a:br>
            <a:r>
              <a:rPr lang="ru-RU" sz="3600" b="0" i="0" dirty="0" smtClean="0">
                <a:solidFill>
                  <a:schemeClr val="tx1"/>
                </a:solidFill>
                <a:latin typeface="Cambria" panose="02040503050406030204"/>
                <a:ea typeface="+mj-ea"/>
                <a:cs typeface="+mj-cs"/>
              </a:rPr>
              <a:t>тема «</a:t>
            </a:r>
            <a:r>
              <a:rPr lang="ru-RU" sz="3600" dirty="0" smtClean="0">
                <a:latin typeface="Cambria" panose="02040503050406030204"/>
              </a:rPr>
              <a:t>Весна</a:t>
            </a:r>
            <a:r>
              <a:rPr lang="ru-RU" sz="3600" b="0" i="0" dirty="0" smtClean="0">
                <a:solidFill>
                  <a:schemeClr val="tx1"/>
                </a:solidFill>
                <a:latin typeface="Cambria" panose="02040503050406030204"/>
                <a:ea typeface="+mj-ea"/>
                <a:cs typeface="+mj-cs"/>
              </a:rPr>
              <a:t>»</a:t>
            </a:r>
            <a:r>
              <a:rPr lang="ru-RU" sz="1800" dirty="0">
                <a:latin typeface="Cambria" panose="02040503050406030204"/>
              </a:rPr>
              <a:t/>
            </a:r>
            <a:br>
              <a:rPr lang="ru-RU" sz="1800" dirty="0">
                <a:latin typeface="Cambria" panose="02040503050406030204"/>
              </a:rPr>
            </a:br>
            <a:r>
              <a:rPr lang="ru-RU" sz="1800" dirty="0" smtClean="0">
                <a:latin typeface="Cambria" panose="02040503050406030204"/>
              </a:rPr>
              <a:t>(5-6 лет)</a:t>
            </a:r>
            <a:endParaRPr lang="ru-RU" sz="3600" b="0" i="0" dirty="0">
              <a:solidFill>
                <a:schemeClr val="tx1"/>
              </a:solidFill>
              <a:latin typeface="Cambria" panose="02040503050406030204"/>
              <a:ea typeface="+mj-ea"/>
              <a:cs typeface="+mj-cs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7462564" y="4869160"/>
            <a:ext cx="4343401" cy="1440160"/>
          </a:xfrm>
        </p:spPr>
        <p:txBody>
          <a:bodyPr>
            <a:normAutofit fontScale="95000"/>
          </a:bodyPr>
          <a:lstStyle/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2100" b="1" dirty="0" smtClean="0"/>
          </a:p>
          <a:p>
            <a:pPr algn="r"/>
            <a:r>
              <a:rPr lang="ru-RU" sz="2100" b="1" dirty="0" smtClean="0"/>
              <a:t>(</a:t>
            </a:r>
            <a:r>
              <a:rPr lang="ru-RU" sz="2100" b="1" dirty="0" err="1" smtClean="0"/>
              <a:t>Герусова</a:t>
            </a:r>
            <a:r>
              <a:rPr lang="ru-RU" sz="2100" b="1" dirty="0" smtClean="0"/>
              <a:t> Анна Викторовна воспитатель,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 smtClean="0"/>
              <a:t> город Лиски)</a:t>
            </a:r>
            <a:endParaRPr lang="ru-RU" sz="1800" b="0" i="0" baseline="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>
          <a:xfrm>
            <a:off x="3022263" y="478001"/>
            <a:ext cx="6336704" cy="838200"/>
          </a:xfrm>
        </p:spPr>
        <p:txBody>
          <a:bodyPr/>
          <a:lstStyle/>
          <a:p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казенное дошкольное образовательное учреждение</a:t>
            </a:r>
          </a:p>
          <a:p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«Центр развития ребёнка – детский сад № 1»</a:t>
            </a:r>
          </a:p>
          <a:p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ЛИСКИНСКОГО МУНИЦИПАЛЬНОГО РАЙОНА</a:t>
            </a:r>
          </a:p>
          <a:p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улица О. Кошевого, город Лиски Воронежской области, 397900, тел.:8(47391)4 50 32</a:t>
            </a:r>
          </a:p>
          <a:p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ОГРН 1023601515288, ИНН 3652004613, КПП 365201001</a:t>
            </a:r>
          </a:p>
          <a:p>
            <a:pPr marL="0" indent="0" algn="ctr" defTabSz="914400">
              <a:lnSpc>
                <a:spcPct val="85000"/>
              </a:lnSpc>
              <a:spcBef>
                <a:spcPts val="1800"/>
              </a:spcBef>
              <a:buNone/>
            </a:pPr>
            <a:endParaRPr lang="ru-RU" sz="3600" b="0" i="0" baseline="0" dirty="0" smtClean="0">
              <a:solidFill>
                <a:srgbClr val="1E83DE"/>
              </a:solidFill>
              <a:latin typeface="Cambria" panose="02040503050406030204"/>
              <a:ea typeface="+mn-ea"/>
              <a:cs typeface="+mn-cs"/>
            </a:endParaRPr>
          </a:p>
          <a:p>
            <a:pPr marL="0" indent="0" algn="ctr" defTabSz="914400">
              <a:lnSpc>
                <a:spcPct val="85000"/>
              </a:lnSpc>
              <a:spcBef>
                <a:spcPts val="1800"/>
              </a:spcBef>
              <a:buNone/>
            </a:pPr>
            <a:r>
              <a:rPr lang="ru-RU" sz="3600" b="0" i="0" baseline="0" dirty="0" smtClean="0">
                <a:solidFill>
                  <a:srgbClr val="1E83DE"/>
                </a:solidFill>
                <a:latin typeface="Cambria" panose="02040503050406030204"/>
                <a:ea typeface="+mn-ea"/>
                <a:cs typeface="+mn-cs"/>
              </a:rPr>
              <a:t>20</a:t>
            </a:r>
            <a:r>
              <a:rPr lang="ru-RU" sz="3600" dirty="0" smtClean="0">
                <a:solidFill>
                  <a:srgbClr val="1E83DE"/>
                </a:solidFill>
                <a:latin typeface="Cambria" panose="02040503050406030204"/>
              </a:rPr>
              <a:t>21-2022</a:t>
            </a:r>
            <a:r>
              <a:rPr lang="ru-RU" sz="3600" b="0" i="0" baseline="0" dirty="0" smtClean="0">
                <a:solidFill>
                  <a:srgbClr val="1E83DE"/>
                </a:solidFill>
                <a:latin typeface="Cambria" panose="02040503050406030204"/>
                <a:ea typeface="+mn-ea"/>
                <a:cs typeface="+mn-cs"/>
              </a:rPr>
              <a:t> учебный год</a:t>
            </a:r>
            <a:endParaRPr lang="ru-RU" sz="3600" b="0" i="0" baseline="0" dirty="0">
              <a:solidFill>
                <a:srgbClr val="1E83DE"/>
              </a:solidFill>
              <a:latin typeface="Cambria" panose="0204050305040603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2"/>
          <p:cNvSpPr txBox="1"/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СПОКОЙНЫЙ СЕКТОР</a:t>
            </a:r>
            <a:endParaRPr lang="ru-RU" sz="1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/>
          <p:nvPr/>
        </p:nvSpPr>
        <p:spPr>
          <a:xfrm>
            <a:off x="-344502" y="6149069"/>
            <a:ext cx="4671920" cy="82714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Спокойный сектор</a:t>
            </a:r>
            <a:b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Текст 3"/>
          <p:cNvSpPr txBox="1"/>
          <p:nvPr/>
        </p:nvSpPr>
        <p:spPr>
          <a:xfrm>
            <a:off x="4090578" y="6097506"/>
            <a:ext cx="4095360" cy="702264"/>
          </a:xfrm>
          <a:prstGeom prst="rect">
            <a:avLst/>
          </a:prstGeom>
        </p:spPr>
        <p:txBody>
          <a:bodyPr>
            <a:noAutofit/>
          </a:bodyPr>
          <a:lstStyle>
            <a:lvl1pPr marL="224155" indent="-224155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615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4215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5123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7983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2621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5481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01825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425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495179" y="6156250"/>
            <a:ext cx="33123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Спокойный 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</a:t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Замещающая рамка рисунка 7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tretch>
            <a:fillRect/>
          </a:stretch>
        </p:blipFill>
        <p:spPr>
          <a:xfrm>
            <a:off x="837828" y="759967"/>
            <a:ext cx="4662170" cy="5302885"/>
          </a:xfrm>
          <a:prstGeom prst="rect">
            <a:avLst/>
          </a:prstGeom>
        </p:spPr>
      </p:pic>
      <p:pic>
        <p:nvPicPr>
          <p:cNvPr id="4" name="Рисунок 3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65" r="2965"/>
          <a:stretch>
            <a:fillRect/>
          </a:stretch>
        </p:blipFill>
        <p:spPr>
          <a:xfrm>
            <a:off x="7030516" y="777240"/>
            <a:ext cx="4409688" cy="5320266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3713" y="6237288"/>
            <a:ext cx="3961450" cy="393576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Вход в группу, нижняя левая точка</a:t>
            </a:r>
            <a:endPara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92603" y="6312744"/>
            <a:ext cx="3124200" cy="318120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Нижняя правая точка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Заголовок 2"/>
          <p:cNvSpPr txBox="1"/>
          <p:nvPr/>
        </p:nvSpPr>
        <p:spPr>
          <a:xfrm>
            <a:off x="121772" y="2980952"/>
            <a:ext cx="3550920" cy="39357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левая точка</a:t>
            </a:r>
            <a:endPara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Текст 3"/>
          <p:cNvSpPr txBox="1"/>
          <p:nvPr/>
        </p:nvSpPr>
        <p:spPr>
          <a:xfrm>
            <a:off x="4654252" y="2980952"/>
            <a:ext cx="3124200" cy="318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anose="05000000000000000000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anose="05000000000000000000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anose="05000000000000000000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anose="05000000000000000000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правая точка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Текст 3"/>
          <p:cNvSpPr txBox="1"/>
          <p:nvPr/>
        </p:nvSpPr>
        <p:spPr>
          <a:xfrm>
            <a:off x="8714243" y="1700808"/>
            <a:ext cx="3124200" cy="39604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anose="05000000000000000000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anose="05000000000000000000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anose="05000000000000000000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anose="05000000000000000000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 </a:t>
            </a:r>
          </a:p>
          <a:p>
            <a:pPr algn="ctr"/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ранний возраст, младший,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редний, </a:t>
            </a:r>
            <a:r>
              <a:rPr lang="ru-RU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старший,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подготовительный 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нужное подчеркнуть) </a:t>
            </a:r>
            <a:r>
              <a:rPr lang="ru-RU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группы с четырех точек по периметру</a:t>
            </a:r>
            <a:endParaRPr lang="ru-RU" sz="24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12" b="4012"/>
          <a:stretch>
            <a:fillRect/>
          </a:stretch>
        </p:blipFill>
        <p:spPr>
          <a:xfrm>
            <a:off x="333772" y="177814"/>
            <a:ext cx="3977640" cy="2743200"/>
          </a:xfrm>
        </p:spPr>
      </p:pic>
      <p:pic>
        <p:nvPicPr>
          <p:cNvPr id="8" name="Рисунок 7"/>
          <p:cNvPicPr>
            <a:picLocks noGrp="1" noChangeAspect="1"/>
          </p:cNvPicPr>
          <p:nvPr>
            <p:ph type="pic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12" b="4012"/>
          <a:stretch>
            <a:fillRect/>
          </a:stretch>
        </p:blipFill>
        <p:spPr>
          <a:xfrm>
            <a:off x="4762717" y="177814"/>
            <a:ext cx="3977640" cy="2743200"/>
          </a:xfrm>
        </p:spPr>
      </p:pic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509" b="15509"/>
          <a:stretch>
            <a:fillRect/>
          </a:stretch>
        </p:blipFill>
        <p:spPr>
          <a:xfrm>
            <a:off x="4762717" y="3584733"/>
            <a:ext cx="3977640" cy="2743200"/>
          </a:xfrm>
        </p:spPr>
      </p:pic>
      <p:pic>
        <p:nvPicPr>
          <p:cNvPr id="9" name="Рисунок 8"/>
          <p:cNvPicPr>
            <a:picLocks noGrp="1" noChangeAspect="1"/>
          </p:cNvPicPr>
          <p:nvPr>
            <p:ph type="pic" idx="1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12" b="4012"/>
          <a:stretch>
            <a:fillRect/>
          </a:stretch>
        </p:blipFill>
        <p:spPr>
          <a:xfrm>
            <a:off x="333772" y="3507913"/>
            <a:ext cx="3977640" cy="2743200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590356" y="1124744"/>
            <a:ext cx="6408712" cy="1185664"/>
          </a:xfrm>
        </p:spPr>
        <p:txBody>
          <a:bodyPr>
            <a:normAutofit/>
          </a:bodyPr>
          <a:lstStyle/>
          <a:p>
            <a:pPr algn="ctr"/>
            <a:r>
              <a:rPr lang="ru-RU" sz="2400" dirty="0"/>
              <a:t>1. Рабочий сектор 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14492" y="3068960"/>
            <a:ext cx="4896544" cy="2304256"/>
          </a:xfrm>
        </p:spPr>
        <p:txBody>
          <a:bodyPr>
            <a:normAutofit lnSpcReduction="10000"/>
          </a:bodyPr>
          <a:lstStyle/>
          <a:p>
            <a:pPr marL="342900" indent="-342900">
              <a:buFontTx/>
              <a:buChar char="-"/>
            </a:pPr>
            <a:r>
              <a:rPr lang="ru-RU" dirty="0">
                <a:latin typeface="Arial" panose="020B0604020202020204" pitchFamily="34" charset="0"/>
              </a:rPr>
              <a:t>Центры </a:t>
            </a:r>
            <a:r>
              <a:rPr lang="ru-RU" dirty="0" smtClean="0">
                <a:latin typeface="Arial" panose="020B0604020202020204" pitchFamily="34" charset="0"/>
              </a:rPr>
              <a:t>оформлены </a:t>
            </a:r>
            <a:r>
              <a:rPr lang="ru-RU" dirty="0">
                <a:latin typeface="Arial" panose="020B0604020202020204" pitchFamily="34" charset="0"/>
              </a:rPr>
              <a:t>в соответствии  с тематикой образовательного события и  обеспечивают познавательную, исследовательскую и творческую активность. Пространство организовано так, что достаточно места для осуществления одновременно нескольких форм </a:t>
            </a:r>
            <a:r>
              <a:rPr lang="ru-RU" dirty="0" smtClean="0">
                <a:latin typeface="Arial" panose="020B0604020202020204" pitchFamily="34" charset="0"/>
              </a:rPr>
              <a:t>активности.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543" r="23543"/>
          <a:stretch>
            <a:fillRect/>
          </a:stretch>
        </p:blipFill>
        <p:spPr>
          <a:xfrm>
            <a:off x="605647" y="540232"/>
            <a:ext cx="2752462" cy="5638800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74132" y="540232"/>
            <a:ext cx="3456384" cy="5638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/>
          <p:nvPr/>
        </p:nvSpPr>
        <p:spPr>
          <a:xfrm>
            <a:off x="331152" y="5834363"/>
            <a:ext cx="3550920" cy="88918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Заголовок 2"/>
          <p:cNvSpPr txBox="1"/>
          <p:nvPr/>
        </p:nvSpPr>
        <p:spPr>
          <a:xfrm>
            <a:off x="1485900" y="5758252"/>
            <a:ext cx="3672408" cy="9653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6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6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6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Рабочий </a:t>
            </a: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</a:t>
            </a:r>
          </a:p>
          <a:p>
            <a:pPr algn="ctr"/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(Центр живой и неживой природы) </a:t>
            </a:r>
          </a:p>
          <a:p>
            <a:pPr algn="ctr"/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Заголовок 2"/>
          <p:cNvSpPr txBox="1"/>
          <p:nvPr/>
        </p:nvSpPr>
        <p:spPr>
          <a:xfrm>
            <a:off x="8593534" y="6097506"/>
            <a:ext cx="3550920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Рабочий сектор</a:t>
            </a:r>
          </a:p>
          <a:p>
            <a:pPr algn="ctr"/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(Центр конструирования</a:t>
            </a:r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</a:p>
          <a:p>
            <a:pPr algn="ctr"/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/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/>
          <p:cNvPicPr>
            <a:picLocks noGrp="1" noChangeAspect="1"/>
          </p:cNvPicPr>
          <p:nvPr>
            <p:ph type="pic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30" b="4030"/>
          <a:stretch>
            <a:fillRect/>
          </a:stretch>
        </p:blipFill>
        <p:spPr>
          <a:xfrm>
            <a:off x="7318548" y="776604"/>
            <a:ext cx="3977640" cy="5057759"/>
          </a:xfrm>
        </p:spPr>
      </p:pic>
      <p:pic>
        <p:nvPicPr>
          <p:cNvPr id="4" name="Рисунок 3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65" r="2965"/>
          <a:stretch>
            <a:fillRect/>
          </a:stretch>
        </p:blipFill>
        <p:spPr>
          <a:xfrm>
            <a:off x="1338514" y="548611"/>
            <a:ext cx="3977640" cy="5224763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/>
          <p:nvPr/>
        </p:nvSpPr>
        <p:spPr>
          <a:xfrm>
            <a:off x="-89043" y="6031258"/>
            <a:ext cx="4060501" cy="6401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Рабочий </a:t>
            </a:r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</a:t>
            </a:r>
          </a:p>
          <a:p>
            <a:pPr algn="ctr"/>
            <a:r>
              <a:rPr lang="ru-RU" sz="18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(</a:t>
            </a:r>
            <a:r>
              <a:rPr lang="ru-RU" sz="18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Центр </a:t>
            </a:r>
            <a:r>
              <a:rPr lang="ru-RU" sz="18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патриотического </a:t>
            </a:r>
            <a:r>
              <a:rPr lang="ru-RU" sz="18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воспитания)</a:t>
            </a:r>
            <a:endParaRPr lang="ru-RU" sz="18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Заголовок 2"/>
          <p:cNvSpPr txBox="1"/>
          <p:nvPr/>
        </p:nvSpPr>
        <p:spPr>
          <a:xfrm>
            <a:off x="8593534" y="6097506"/>
            <a:ext cx="3550920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Рабочий </a:t>
            </a:r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</a:t>
            </a:r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ентр </a:t>
            </a:r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правильной речи и математического </a:t>
            </a:r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развития) 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Заголовок 2"/>
          <p:cNvSpPr txBox="1"/>
          <p:nvPr/>
        </p:nvSpPr>
        <p:spPr>
          <a:xfrm>
            <a:off x="4327418" y="5995685"/>
            <a:ext cx="4247760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5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3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23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Рабочий сектор</a:t>
            </a:r>
          </a:p>
          <a:p>
            <a:pPr algn="ctr"/>
            <a:r>
              <a:rPr lang="ru-RU" sz="23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(Центр продуктивной деятельности</a:t>
            </a:r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endParaRPr lang="ru-RU" sz="18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Заголовок 2"/>
          <p:cNvSpPr txBox="1"/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Замещающая рамка рисунка 17"/>
          <p:cNvPicPr>
            <a:picLocks noGrp="1" noChangeAspect="1"/>
          </p:cNvPicPr>
          <p:nvPr>
            <p:ph type="pic" idx="10"/>
          </p:nvPr>
        </p:nvPicPr>
        <p:blipFill>
          <a:blip r:embed="rId3" cstate="print"/>
          <a:stretch>
            <a:fillRect/>
          </a:stretch>
        </p:blipFill>
        <p:spPr>
          <a:xfrm>
            <a:off x="4366260" y="3469005"/>
            <a:ext cx="3456305" cy="2526665"/>
          </a:xfrm>
          <a:prstGeom prst="rect">
            <a:avLst/>
          </a:prstGeom>
        </p:spPr>
      </p:pic>
      <p:pic>
        <p:nvPicPr>
          <p:cNvPr id="4" name="Рисунок 3"/>
          <p:cNvPicPr>
            <a:picLocks noGrp="1" noChangeAspect="1"/>
          </p:cNvPicPr>
          <p:nvPr>
            <p:ph type="pic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30" b="4030"/>
          <a:stretch>
            <a:fillRect/>
          </a:stretch>
        </p:blipFill>
        <p:spPr>
          <a:xfrm>
            <a:off x="20880" y="575110"/>
            <a:ext cx="3977640" cy="5507355"/>
          </a:xfrm>
        </p:spPr>
      </p:pic>
      <p:pic>
        <p:nvPicPr>
          <p:cNvPr id="11" name="Рисунок 10"/>
          <p:cNvPicPr>
            <a:picLocks noGrp="1" noChangeAspect="1"/>
          </p:cNvPicPr>
          <p:nvPr>
            <p:ph type="pic" idx="1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30" b="4030"/>
          <a:stretch>
            <a:fillRect/>
          </a:stretch>
        </p:blipFill>
        <p:spPr>
          <a:xfrm>
            <a:off x="8286283" y="561778"/>
            <a:ext cx="3977640" cy="5507356"/>
          </a:xfrm>
        </p:spPr>
      </p:pic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724" r="14724"/>
          <a:stretch>
            <a:fillRect/>
          </a:stretch>
        </p:blipFill>
        <p:spPr>
          <a:xfrm>
            <a:off x="4105592" y="609600"/>
            <a:ext cx="3977640" cy="5487906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3158721" y="6266225"/>
            <a:ext cx="4392295" cy="612140"/>
          </a:xfrm>
        </p:spPr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1.6. Рабочий сектор </a:t>
            </a: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методическая литература педагога)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 flipH="1">
            <a:off x="12188824" y="6189345"/>
            <a:ext cx="45719" cy="612140"/>
          </a:xfrm>
        </p:spPr>
        <p:txBody>
          <a:bodyPr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endParaRPr lang="ru-RU" sz="16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/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BA101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rgbClr val="BA1010">
                  <a:lumMod val="20000"/>
                  <a:lumOff val="8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Замещающая рамка рисунка 7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tretch>
            <a:fillRect/>
          </a:stretch>
        </p:blipFill>
        <p:spPr>
          <a:xfrm>
            <a:off x="1917948" y="3140968"/>
            <a:ext cx="7992888" cy="3240361"/>
          </a:xfrm>
          <a:prstGeom prst="rect">
            <a:avLst/>
          </a:prstGeom>
        </p:spPr>
      </p:pic>
      <p:pic>
        <p:nvPicPr>
          <p:cNvPr id="13" name="Замещающая рамка рисунка 12"/>
          <p:cNvPicPr>
            <a:picLocks noGrp="1" noChangeAspect="1"/>
          </p:cNvPicPr>
          <p:nvPr>
            <p:ph type="pic" idx="13"/>
          </p:nvPr>
        </p:nvPicPr>
        <p:blipFill>
          <a:blip r:embed="rId4" cstate="print"/>
          <a:stretch>
            <a:fillRect/>
          </a:stretch>
        </p:blipFill>
        <p:spPr>
          <a:xfrm>
            <a:off x="1917948" y="462915"/>
            <a:ext cx="7992888" cy="291727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33416" y="5983841"/>
            <a:ext cx="4671920" cy="827144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Активный </a:t>
            </a: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</a:t>
            </a:r>
            <a:b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(спортивный и музыкальный  уголок) </a:t>
            </a:r>
            <a:b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 flipH="1">
            <a:off x="12503123" y="6147723"/>
            <a:ext cx="792088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/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543" r="23543"/>
          <a:stretch>
            <a:fillRect/>
          </a:stretch>
        </p:blipFill>
        <p:spPr>
          <a:xfrm>
            <a:off x="2638028" y="365032"/>
            <a:ext cx="7704856" cy="5552317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/>
          <p:nvPr/>
        </p:nvSpPr>
        <p:spPr>
          <a:xfrm>
            <a:off x="3934172" y="260648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Заголовок 2"/>
          <p:cNvSpPr txBox="1"/>
          <p:nvPr/>
        </p:nvSpPr>
        <p:spPr>
          <a:xfrm>
            <a:off x="1701924" y="6181578"/>
            <a:ext cx="6941988" cy="7608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Активный </a:t>
            </a: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</a:t>
            </a:r>
          </a:p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(сектор сюжетно-ролевых игр»</a:t>
            </a:r>
            <a:r>
              <a:rPr lang="ru-RU" sz="1600" dirty="0" smtClean="0">
                <a:solidFill>
                  <a:srgbClr val="407F21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/>
          <p:nvPr/>
        </p:nvSpPr>
        <p:spPr>
          <a:xfrm>
            <a:off x="13583244" y="5876778"/>
            <a:ext cx="144719" cy="609600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Активный </a:t>
            </a: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 </a:t>
            </a:r>
            <a:endParaRPr lang="ru-RU" sz="1600" dirty="0" smtClean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861" r="9861"/>
          <a:stretch>
            <a:fillRect/>
          </a:stretch>
        </p:blipFill>
        <p:spPr>
          <a:xfrm>
            <a:off x="1269876" y="637265"/>
            <a:ext cx="9793088" cy="5638800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3772" y="5933020"/>
            <a:ext cx="5332763" cy="827144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Активный </a:t>
            </a: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</a:t>
            </a:r>
            <a:b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(центр театральной деятельности)  </a:t>
            </a:r>
            <a:b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809660" y="6148388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Активный </a:t>
            </a: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 </a:t>
            </a:r>
            <a:endParaRPr lang="ru-RU" sz="1600" dirty="0" smtClean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ru-RU" sz="1600" dirty="0" smtClean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/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65" r="2965"/>
          <a:stretch>
            <a:fillRect/>
          </a:stretch>
        </p:blipFill>
        <p:spPr>
          <a:xfrm>
            <a:off x="347007" y="609600"/>
            <a:ext cx="3977640" cy="5323420"/>
          </a:xfrm>
        </p:spPr>
      </p:pic>
      <p:pic>
        <p:nvPicPr>
          <p:cNvPr id="11" name="Рисунок 10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724" r="14724"/>
          <a:stretch>
            <a:fillRect/>
          </a:stretch>
        </p:blipFill>
        <p:spPr>
          <a:xfrm>
            <a:off x="6814492" y="583918"/>
            <a:ext cx="3977640" cy="5638800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raduationAlbum_16x9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110000"/>
          </a:lnSpc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Альбом для фотографий с выпускного вечера с черным фоном (широкоэкранный формат)</Template>
  <TotalTime>0</TotalTime>
  <Words>249</Words>
  <Application>Microsoft Office PowerPoint</Application>
  <PresentationFormat>Произвольный</PresentationFormat>
  <Paragraphs>78</Paragraphs>
  <Slides>10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GraduationAlbum_16x9</vt:lpstr>
      <vt:lpstr>Старшая  группа,  тема «Весна» (5-6 лет)</vt:lpstr>
      <vt:lpstr>Вход в группу, нижняя левая точка</vt:lpstr>
      <vt:lpstr>1. Рабочий сектор  </vt:lpstr>
      <vt:lpstr>Слайд 4</vt:lpstr>
      <vt:lpstr>Слайд 5</vt:lpstr>
      <vt:lpstr>1.6. Рабочий сектор  (методическая литература педагога)</vt:lpstr>
      <vt:lpstr> Активный сектор (спортивный и музыкальный  уголок)   </vt:lpstr>
      <vt:lpstr>Слайд 8</vt:lpstr>
      <vt:lpstr> Активный сектор (центр театральной деятельности)   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2</cp:revision>
  <dcterms:created xsi:type="dcterms:W3CDTF">2018-04-22T15:15:00Z</dcterms:created>
  <dcterms:modified xsi:type="dcterms:W3CDTF">2026-01-09T13:20:01Z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TC028133329991</vt:lpwstr>
  </property>
  <property fmtid="{D5CDD505-2E9C-101B-9397-08002B2CF9AE}" pid="3" name="KSOProductBuildVer">
    <vt:lpwstr>1049-11.2.0.9255</vt:lpwstr>
  </property>
</Properties>
</file>